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1" r:id="rId1"/>
  </p:sldMasterIdLst>
  <p:notesMasterIdLst>
    <p:notesMasterId r:id="rId30"/>
  </p:notesMasterIdLst>
  <p:sldIdLst>
    <p:sldId id="699" r:id="rId2"/>
    <p:sldId id="742" r:id="rId3"/>
    <p:sldId id="713" r:id="rId4"/>
    <p:sldId id="710" r:id="rId5"/>
    <p:sldId id="682" r:id="rId6"/>
    <p:sldId id="683" r:id="rId7"/>
    <p:sldId id="684" r:id="rId8"/>
    <p:sldId id="685" r:id="rId9"/>
    <p:sldId id="711" r:id="rId10"/>
    <p:sldId id="719" r:id="rId11"/>
    <p:sldId id="731" r:id="rId12"/>
    <p:sldId id="733" r:id="rId13"/>
    <p:sldId id="734" r:id="rId14"/>
    <p:sldId id="735" r:id="rId15"/>
    <p:sldId id="740" r:id="rId16"/>
    <p:sldId id="741" r:id="rId17"/>
    <p:sldId id="736" r:id="rId18"/>
    <p:sldId id="722" r:id="rId19"/>
    <p:sldId id="723" r:id="rId20"/>
    <p:sldId id="724" r:id="rId21"/>
    <p:sldId id="725" r:id="rId22"/>
    <p:sldId id="727" r:id="rId23"/>
    <p:sldId id="726" r:id="rId24"/>
    <p:sldId id="729" r:id="rId25"/>
    <p:sldId id="718" r:id="rId26"/>
    <p:sldId id="673" r:id="rId27"/>
    <p:sldId id="737" r:id="rId28"/>
    <p:sldId id="739" r:id="rId2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545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Arslanova" initials="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F"/>
    <a:srgbClr val="D5E3CF"/>
    <a:srgbClr val="CCFFCC"/>
    <a:srgbClr val="0000CC"/>
    <a:srgbClr val="FFFFCC"/>
    <a:srgbClr val="231E7E"/>
    <a:srgbClr val="F931C5"/>
    <a:srgbClr val="00CC66"/>
    <a:srgbClr val="008000"/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43" autoAdjust="0"/>
  </p:normalViewPr>
  <p:slideViewPr>
    <p:cSldViewPr>
      <p:cViewPr varScale="1">
        <p:scale>
          <a:sx n="88" d="100"/>
          <a:sy n="88" d="100"/>
        </p:scale>
        <p:origin x="-570" y="-108"/>
      </p:cViewPr>
      <p:guideLst>
        <p:guide orient="horz" pos="2160"/>
        <p:guide pos="354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11187664041997E-2"/>
          <c:y val="0.15509259259259259"/>
          <c:w val="0.46927083333333336"/>
          <c:h val="0.8342592592592592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BA-4652-A060-8E54D549AD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ABA-4652-A060-8E54D549AD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ABA-4652-A060-8E54D549AD7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Лист1!$S$11:$U$11</c:f>
              <c:strCache>
                <c:ptCount val="3"/>
                <c:pt idx="0">
                  <c:v>Не закреплённая расчетная лесосека, 87,4 млн.м3.</c:v>
                </c:pt>
                <c:pt idx="1">
                  <c:v>Недобор по договорам аренды. 12,9 млн.м3.</c:v>
                </c:pt>
                <c:pt idx="2">
                  <c:v>Объем древесины, заготавливаемой арендаторами, 15,0 млн.м3.</c:v>
                </c:pt>
              </c:strCache>
            </c:strRef>
          </c:cat>
          <c:val>
            <c:numRef>
              <c:f>Лист1!$S$12:$U$12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ABA-4652-A060-8E54D549AD79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5ABA-4652-A060-8E54D549AD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5ABA-4652-A060-8E54D549AD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5ABA-4652-A060-8E54D549AD7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Лист1!$S$11:$U$11</c:f>
              <c:strCache>
                <c:ptCount val="3"/>
                <c:pt idx="0">
                  <c:v>Не закреплённая расчетная лесосека, 87,4 млн.м3.</c:v>
                </c:pt>
                <c:pt idx="1">
                  <c:v>Недобор по договорам аренды. 12,9 млн.м3.</c:v>
                </c:pt>
                <c:pt idx="2">
                  <c:v>Объем древесины, заготавливаемой арендаторами, 15,0 млн.м3.</c:v>
                </c:pt>
              </c:strCache>
            </c:strRef>
          </c:cat>
          <c:val>
            <c:numRef>
              <c:f>Лист1!$S$13:$U$13</c:f>
              <c:numCache>
                <c:formatCode>0.00</c:formatCode>
                <c:ptCount val="3"/>
                <c:pt idx="0">
                  <c:v>87.4</c:v>
                </c:pt>
                <c:pt idx="1">
                  <c:v>12.9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5ABA-4652-A060-8E54D549AD7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774573490813656"/>
          <c:y val="0.26038553514144064"/>
          <c:w val="0.37600426509186352"/>
          <c:h val="0.5403400408282298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3600" b="1">
                <a:solidFill>
                  <a:schemeClr val="tx1"/>
                </a:solidFill>
              </a:rPr>
              <a:t>Остатки лесоматериалов круглых на складах (м3)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'Сводный анализ'!$A$12</c:f>
              <c:strCache>
                <c:ptCount val="1"/>
                <c:pt idx="0">
                  <c:v>Остатки лесоматериалов круглых на складах (м3) 2021 год.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анализ'!$B$11:$I$11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анализ'!$B$12:$I$12</c:f>
              <c:numCache>
                <c:formatCode>0</c:formatCode>
                <c:ptCount val="8"/>
                <c:pt idx="0">
                  <c:v>834076.59299999999</c:v>
                </c:pt>
                <c:pt idx="1">
                  <c:v>1073442.8730000001</c:v>
                </c:pt>
                <c:pt idx="2">
                  <c:v>1186353.4083</c:v>
                </c:pt>
                <c:pt idx="3">
                  <c:v>1177176</c:v>
                </c:pt>
                <c:pt idx="4">
                  <c:v>931535</c:v>
                </c:pt>
                <c:pt idx="5">
                  <c:v>969006</c:v>
                </c:pt>
                <c:pt idx="6">
                  <c:v>814148</c:v>
                </c:pt>
                <c:pt idx="7">
                  <c:v>874505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A60-41BF-AA18-0E8533CD662B}"/>
            </c:ext>
          </c:extLst>
        </c:ser>
        <c:ser>
          <c:idx val="1"/>
          <c:order val="1"/>
          <c:tx>
            <c:strRef>
              <c:f>'Сводный анализ'!$A$13</c:f>
              <c:strCache>
                <c:ptCount val="1"/>
                <c:pt idx="0">
                  <c:v>Остатки лесоматериалов круглых на складах (м3) 2022 год.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анализ'!$B$11:$I$11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анализ'!$B$13:$I$13</c:f>
              <c:numCache>
                <c:formatCode>0</c:formatCode>
                <c:ptCount val="8"/>
                <c:pt idx="0">
                  <c:v>920607.50699999998</c:v>
                </c:pt>
                <c:pt idx="1">
                  <c:v>1145061.1850000001</c:v>
                </c:pt>
                <c:pt idx="2">
                  <c:v>1292815.517</c:v>
                </c:pt>
                <c:pt idx="3">
                  <c:v>1215504</c:v>
                </c:pt>
                <c:pt idx="4">
                  <c:v>1043681</c:v>
                </c:pt>
                <c:pt idx="5">
                  <c:v>1017848</c:v>
                </c:pt>
                <c:pt idx="6">
                  <c:v>993967</c:v>
                </c:pt>
                <c:pt idx="7">
                  <c:v>967312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A60-41BF-AA18-0E8533CD66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12592384"/>
        <c:axId val="112593920"/>
      </c:lineChart>
      <c:catAx>
        <c:axId val="11259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593920"/>
        <c:crosses val="autoZero"/>
        <c:auto val="1"/>
        <c:lblAlgn val="ctr"/>
        <c:lblOffset val="100"/>
        <c:noMultiLvlLbl val="0"/>
      </c:catAx>
      <c:valAx>
        <c:axId val="1125939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м3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5923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3200" dirty="0">
                <a:solidFill>
                  <a:schemeClr val="tx1"/>
                </a:solidFill>
              </a:rPr>
              <a:t>Производство лесоматериалов круглых(м3</a:t>
            </a:r>
            <a:r>
              <a:rPr lang="ru-RU" sz="3200" dirty="0" smtClean="0">
                <a:solidFill>
                  <a:schemeClr val="tx1"/>
                </a:solidFill>
              </a:rPr>
              <a:t>) 2022 </a:t>
            </a:r>
            <a:r>
              <a:rPr lang="en-US" sz="3200" dirty="0" smtClean="0">
                <a:solidFill>
                  <a:schemeClr val="tx1"/>
                </a:solidFill>
              </a:rPr>
              <a:t>Vs 2021</a:t>
            </a:r>
            <a:r>
              <a:rPr lang="ru-RU" sz="3200" dirty="0" smtClean="0">
                <a:solidFill>
                  <a:schemeClr val="tx1"/>
                </a:solidFill>
              </a:rPr>
              <a:t>гг.</a:t>
            </a:r>
          </a:p>
          <a:p>
            <a:pPr>
              <a:defRPr sz="320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 sz="320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'Сводный анализ'!$A$3</c:f>
              <c:strCache>
                <c:ptCount val="1"/>
                <c:pt idx="0">
                  <c:v>Производство лесоматериалов круглых (м3) 2021 год.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анализ'!$B$2:$I$2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анализ'!$B$3:$I$3</c:f>
              <c:numCache>
                <c:formatCode>0</c:formatCode>
                <c:ptCount val="8"/>
                <c:pt idx="0">
                  <c:v>463122.54799999995</c:v>
                </c:pt>
                <c:pt idx="1">
                  <c:v>488066.64299999998</c:v>
                </c:pt>
                <c:pt idx="2">
                  <c:v>553896.14029999997</c:v>
                </c:pt>
                <c:pt idx="3">
                  <c:v>441304</c:v>
                </c:pt>
                <c:pt idx="4">
                  <c:v>256144</c:v>
                </c:pt>
                <c:pt idx="5">
                  <c:v>363027</c:v>
                </c:pt>
                <c:pt idx="6">
                  <c:v>391245</c:v>
                </c:pt>
                <c:pt idx="7">
                  <c:v>437038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889-4D0A-BB81-C8B6A73E28E9}"/>
            </c:ext>
          </c:extLst>
        </c:ser>
        <c:ser>
          <c:idx val="1"/>
          <c:order val="1"/>
          <c:tx>
            <c:strRef>
              <c:f>'Сводный анализ'!$A$4</c:f>
              <c:strCache>
                <c:ptCount val="1"/>
                <c:pt idx="0">
                  <c:v>Производство лесоматериалов круглых (м3) 2022 год.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анализ'!$B$2:$I$2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анализ'!$B$4:$I$4</c:f>
              <c:numCache>
                <c:formatCode>0</c:formatCode>
                <c:ptCount val="8"/>
                <c:pt idx="0">
                  <c:v>426466.99199999997</c:v>
                </c:pt>
                <c:pt idx="1">
                  <c:v>443654.68</c:v>
                </c:pt>
                <c:pt idx="2">
                  <c:v>512980.36300000001</c:v>
                </c:pt>
                <c:pt idx="3">
                  <c:v>387555</c:v>
                </c:pt>
                <c:pt idx="4">
                  <c:v>254142</c:v>
                </c:pt>
                <c:pt idx="5">
                  <c:v>304949</c:v>
                </c:pt>
                <c:pt idx="6">
                  <c:v>347992</c:v>
                </c:pt>
                <c:pt idx="7">
                  <c:v>268030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889-4D0A-BB81-C8B6A73E28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35830912"/>
        <c:axId val="135832704"/>
      </c:lineChart>
      <c:catAx>
        <c:axId val="13583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832704"/>
        <c:crosses val="autoZero"/>
        <c:auto val="1"/>
        <c:lblAlgn val="ctr"/>
        <c:lblOffset val="100"/>
        <c:noMultiLvlLbl val="0"/>
      </c:catAx>
      <c:valAx>
        <c:axId val="1358327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/>
                  <a:t>м3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8309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34-40F0-B4B7-6F167BD772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34-40F0-B4B7-6F167BD772E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734-40F0-B4B7-6F167BD772E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734-40F0-B4B7-6F167BD772E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734-40F0-B4B7-6F167BD772E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734-40F0-B4B7-6F167BD772E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734-40F0-B4B7-6F167BD772E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E734-40F0-B4B7-6F167BD772E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E734-40F0-B4B7-6F167BD772E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E734-40F0-B4B7-6F167BD772E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E734-40F0-B4B7-6F167BD772E0}"/>
              </c:ext>
            </c:extLst>
          </c:dPt>
          <c:dLbls>
            <c:dLbl>
              <c:idx val="0"/>
              <c:layout>
                <c:manualLayout>
                  <c:x val="0.18976087933759658"/>
                  <c:y val="0.10305467899494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734-40F0-B4B7-6F167BD772E0}"/>
                </c:ext>
                <c:ext xmlns:c15="http://schemas.microsoft.com/office/drawing/2012/chart" uri="{CE6537A1-D6FC-4f65-9D91-7224C49458BB}">
                  <c15:layout>
                    <c:manualLayout>
                      <c:w val="0.24220578781243501"/>
                      <c:h val="0.1152889606622423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2.5774854578988437E-2"/>
                  <c:y val="8.97998303308358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734-40F0-B4B7-6F167BD772E0}"/>
                </c:ext>
                <c:ext xmlns:c15="http://schemas.microsoft.com/office/drawing/2012/chart" uri="{CE6537A1-D6FC-4f65-9D91-7224C49458BB}">
                  <c15:layout>
                    <c:manualLayout>
                      <c:w val="0.23366558487621475"/>
                      <c:h val="0.1092497275212133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7.3612451690897626E-2"/>
                  <c:y val="-0.128836973675283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734-40F0-B4B7-6F167BD772E0}"/>
                </c:ext>
                <c:ext xmlns:c15="http://schemas.microsoft.com/office/drawing/2012/chart" uri="{CE6537A1-D6FC-4f65-9D91-7224C49458BB}">
                  <c15:layout>
                    <c:manualLayout>
                      <c:w val="0.24306868064965312"/>
                      <c:h val="0.11730203837591864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5209660359619226"/>
                  <c:y val="-7.9255028097492565E-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734-40F0-B4B7-6F167BD772E0}"/>
                </c:ext>
                <c:ext xmlns:c15="http://schemas.microsoft.com/office/drawing/2012/chart" uri="{CE6537A1-D6FC-4f65-9D91-7224C49458BB}">
                  <c15:layout>
                    <c:manualLayout>
                      <c:w val="0.24370285803826755"/>
                      <c:h val="0.10924972752121338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1.563610518834399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734-40F0-B4B7-6F167BD772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1795704455884216E-2"/>
                  <c:y val="0.203356513843951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E734-40F0-B4B7-6F167BD772E0}"/>
                </c:ext>
                <c:ext xmlns:c15="http://schemas.microsoft.com/office/drawing/2012/chart" uri="{CE6537A1-D6FC-4f65-9D91-7224C49458BB}">
                  <c15:layout>
                    <c:manualLayout>
                      <c:w val="0.2268446416573619"/>
                      <c:h val="0.10924972752121338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0.19810085481707795"/>
                  <c:y val="0.104230982121967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E734-40F0-B4B7-6F167BD772E0}"/>
                </c:ext>
                <c:ext xmlns:c15="http://schemas.microsoft.com/office/drawing/2012/chart" uri="{CE6537A1-D6FC-4f65-9D91-7224C49458BB}">
                  <c15:layout>
                    <c:manualLayout>
                      <c:w val="0.28179251074278694"/>
                      <c:h val="0.10924972752121338"/>
                    </c:manualLayout>
                  </c15:layout>
                </c:ext>
              </c:extLst>
            </c:dLbl>
            <c:dLbl>
              <c:idx val="8"/>
              <c:layout>
                <c:manualLayout>
                  <c:x val="-0.133936997464663"/>
                  <c:y val="8.052310854705237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E734-40F0-B4B7-6F167BD772E0}"/>
                </c:ext>
                <c:ext xmlns:c15="http://schemas.microsoft.com/office/drawing/2012/chart" uri="{CE6537A1-D6FC-4f65-9D91-7224C49458BB}">
                  <c15:layout>
                    <c:manualLayout>
                      <c:w val="0.26551867480653318"/>
                      <c:h val="0.10924972752121338"/>
                    </c:manualLayout>
                  </c15:layout>
                </c:ext>
              </c:extLst>
            </c:dLbl>
            <c:dLbl>
              <c:idx val="9"/>
              <c:layout>
                <c:manualLayout>
                  <c:x val="5.6858564321250887E-3"/>
                  <c:y val="4.026155427352622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E734-40F0-B4B7-6F167BD772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31053367329248754"/>
                  <c:y val="-1.22482716597106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E734-40F0-B4B7-6F167BD772E0}"/>
                </c:ext>
                <c:ext xmlns:c15="http://schemas.microsoft.com/office/drawing/2012/chart" uri="{CE6537A1-D6FC-4f65-9D91-7224C49458BB}">
                  <c15:layout>
                    <c:manualLayout>
                      <c:w val="0.35468385512584405"/>
                      <c:h val="7.704048410239242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Лист1!$C$7:$C$17</c:f>
              <c:strCache>
                <c:ptCount val="11"/>
                <c:pt idx="0">
                  <c:v>Республика Бурятия 10,7 млн.м3</c:v>
                </c:pt>
                <c:pt idx="1">
                  <c:v>Забайкальский край 11,6 млн.м3</c:v>
                </c:pt>
                <c:pt idx="2">
                  <c:v>Республика Саха (Якутия) 35,8 млн.м3</c:v>
                </c:pt>
                <c:pt idx="3">
                  <c:v>Камчатский край 2,1 млн.м3</c:v>
                </c:pt>
                <c:pt idx="4">
                  <c:v>Приморский край 7,4 млн.м3</c:v>
                </c:pt>
                <c:pt idx="5">
                  <c:v>Хабаровский край 28,1 млн.м3</c:v>
                </c:pt>
                <c:pt idx="6">
                  <c:v>Амурская область 14 млн.м3</c:v>
                </c:pt>
                <c:pt idx="7">
                  <c:v>Магаданская область 1,5 млн.м3</c:v>
                </c:pt>
                <c:pt idx="8">
                  <c:v>Сахалинская область 2,4 млн.м3</c:v>
                </c:pt>
                <c:pt idx="9">
                  <c:v>Еврейская автономная область 1,1 млн.м3</c:v>
                </c:pt>
                <c:pt idx="10">
                  <c:v>Чукотский автономный округ 0,5 млн.м3</c:v>
                </c:pt>
              </c:strCache>
            </c:strRef>
          </c:cat>
          <c:val>
            <c:numRef>
              <c:f>Лист1!$D$7:$D$17</c:f>
              <c:numCache>
                <c:formatCode>0.00%</c:formatCode>
                <c:ptCount val="11"/>
                <c:pt idx="0">
                  <c:v>9.2455465766867417E-2</c:v>
                </c:pt>
                <c:pt idx="1">
                  <c:v>0.1008795458993389</c:v>
                </c:pt>
                <c:pt idx="2">
                  <c:v>0.31063356314117291</c:v>
                </c:pt>
                <c:pt idx="3">
                  <c:v>1.8285268933468619E-2</c:v>
                </c:pt>
                <c:pt idx="4">
                  <c:v>6.3897723944662907E-2</c:v>
                </c:pt>
                <c:pt idx="5">
                  <c:v>0.24375413799852039</c:v>
                </c:pt>
                <c:pt idx="6">
                  <c:v>0.12141685763341879</c:v>
                </c:pt>
                <c:pt idx="7">
                  <c:v>1.3347430866797046E-2</c:v>
                </c:pt>
                <c:pt idx="8">
                  <c:v>2.1123745067366965E-2</c:v>
                </c:pt>
                <c:pt idx="9">
                  <c:v>9.8383734213145259E-3</c:v>
                </c:pt>
                <c:pt idx="10">
                  <c:v>4.3678873270715669E-3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E734-40F0-B4B7-6F167BD772E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903-4057-B086-C3F9521CEE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903-4057-B086-C3F9521CEE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903-4057-B086-C3F9521CEE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903-4057-B086-C3F9521CEEF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903-4057-B086-C3F9521CEEF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903-4057-B086-C3F9521CEEF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903-4057-B086-C3F9521CEEF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903-4057-B086-C3F9521CEEF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5903-4057-B086-C3F9521CEEF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5903-4057-B086-C3F9521CEEF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5903-4057-B086-C3F9521CEEF6}"/>
              </c:ext>
            </c:extLst>
          </c:dPt>
          <c:dLbls>
            <c:dLbl>
              <c:idx val="0"/>
              <c:layout>
                <c:manualLayout>
                  <c:x val="0.2257655717792556"/>
                  <c:y val="8.168271633062454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903-4057-B086-C3F9521CEEF6}"/>
                </c:ext>
                <c:ext xmlns:c15="http://schemas.microsoft.com/office/drawing/2012/chart" uri="{CE6537A1-D6FC-4f65-9D91-7224C49458BB}">
                  <c15:layout>
                    <c:manualLayout>
                      <c:w val="0.25422325850045441"/>
                      <c:h val="0.1120702481132843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4.4935147669648012E-2"/>
                  <c:y val="0.108922185512033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903-4057-B086-C3F9521CEEF6}"/>
                </c:ext>
                <c:ext xmlns:c15="http://schemas.microsoft.com/office/drawing/2012/chart" uri="{CE6537A1-D6FC-4f65-9D91-7224C49458BB}">
                  <c15:layout>
                    <c:manualLayout>
                      <c:w val="0.24443365695792879"/>
                      <c:h val="0.1120702481132843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0599130205811644E-2"/>
                  <c:y val="4.44284064336541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903-4057-B086-C3F9521CEEF6}"/>
                </c:ext>
                <c:ext xmlns:c15="http://schemas.microsoft.com/office/drawing/2012/chart" uri="{CE6537A1-D6FC-4f65-9D91-7224C49458BB}">
                  <c15:layout>
                    <c:manualLayout>
                      <c:w val="0.27491365763745546"/>
                      <c:h val="0.11207024811328438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2.2822414188517697E-2"/>
                  <c:y val="2.03426096342210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903-4057-B086-C3F9521CEEF6}"/>
                </c:ext>
                <c:ext xmlns:c15="http://schemas.microsoft.com/office/drawing/2012/chart" uri="{CE6537A1-D6FC-4f65-9D91-7224C49458BB}">
                  <c15:layout>
                    <c:manualLayout>
                      <c:w val="0.21967102413169229"/>
                      <c:h val="0.11207024811328438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1.2581776792464049E-2"/>
                  <c:y val="-3.66659333301138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903-4057-B086-C3F9521CEEF6}"/>
                </c:ext>
                <c:ext xmlns:c15="http://schemas.microsoft.com/office/drawing/2012/chart" uri="{CE6537A1-D6FC-4f65-9D91-7224C49458BB}">
                  <c15:layout>
                    <c:manualLayout>
                      <c:w val="0.28694179004323489"/>
                      <c:h val="0.11207024811328438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1.0787061811448377E-3"/>
                  <c:y val="6.195230450605230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5903-4057-B086-C3F9521CEEF6}"/>
                </c:ext>
                <c:ext xmlns:c15="http://schemas.microsoft.com/office/drawing/2012/chart" uri="{CE6537A1-D6FC-4f65-9D91-7224C49458BB}">
                  <c15:layout>
                    <c:manualLayout>
                      <c:w val="0.26541164448107896"/>
                      <c:h val="0.11207024811328438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0.12735145970831316"/>
                  <c:y val="0.180483312690966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5903-4057-B086-C3F9521CEEF6}"/>
                </c:ext>
                <c:ext xmlns:c15="http://schemas.microsoft.com/office/drawing/2012/chart" uri="{CE6537A1-D6FC-4f65-9D91-7224C49458BB}">
                  <c15:layout>
                    <c:manualLayout>
                      <c:w val="0.24066732705243801"/>
                      <c:h val="0.11207024811328438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0.14446771823424984"/>
                  <c:y val="8.16219030555093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5903-4057-B086-C3F9521CEEF6}"/>
                </c:ext>
                <c:ext xmlns:c15="http://schemas.microsoft.com/office/drawing/2012/chart" uri="{CE6537A1-D6FC-4f65-9D91-7224C49458BB}">
                  <c15:layout>
                    <c:manualLayout>
                      <c:w val="0.24240560949298814"/>
                      <c:h val="0.11207024811328438"/>
                    </c:manualLayout>
                  </c15:layout>
                </c:ext>
              </c:extLst>
            </c:dLbl>
            <c:dLbl>
              <c:idx val="8"/>
              <c:layout>
                <c:manualLayout>
                  <c:x val="-0.14077542991306555"/>
                  <c:y val="-6.9388939039072284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5903-4057-B086-C3F9521CEEF6}"/>
                </c:ext>
                <c:ext xmlns:c15="http://schemas.microsoft.com/office/drawing/2012/chart" uri="{CE6537A1-D6FC-4f65-9D91-7224C49458BB}">
                  <c15:layout>
                    <c:manualLayout>
                      <c:w val="0.24213057105725863"/>
                      <c:h val="0.11207024811328438"/>
                    </c:manualLayout>
                  </c15:layout>
                </c:ext>
              </c:extLst>
            </c:dLbl>
            <c:dLbl>
              <c:idx val="9"/>
              <c:layout>
                <c:manualLayout>
                  <c:x val="-4.705882352941176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5903-4057-B086-C3F9521CEEF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25757729991061223"/>
                  <c:y val="-1.03252485823921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5903-4057-B086-C3F9521CEEF6}"/>
                </c:ext>
                <c:ext xmlns:c15="http://schemas.microsoft.com/office/drawing/2012/chart" uri="{CE6537A1-D6FC-4f65-9D91-7224C49458BB}">
                  <c15:layout>
                    <c:manualLayout>
                      <c:w val="0.35263214670981657"/>
                      <c:h val="9.141975094850010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Лист1!$K$7:$K$17</c:f>
              <c:strCache>
                <c:ptCount val="11"/>
                <c:pt idx="0">
                  <c:v>Республика Бурятия 1,982 млн.м3</c:v>
                </c:pt>
                <c:pt idx="1">
                  <c:v>Забайкальский край 2,945 млн.м3</c:v>
                </c:pt>
                <c:pt idx="2">
                  <c:v>Республика Саха (Якутия) 2,257 млн.м3</c:v>
                </c:pt>
                <c:pt idx="3">
                  <c:v>Камчатский край 0,140 млн.м3</c:v>
                </c:pt>
                <c:pt idx="4">
                  <c:v>Приморский край 5,489 млн.м3</c:v>
                </c:pt>
                <c:pt idx="5">
                  <c:v>Хабаровский край 11,053 млн.м3</c:v>
                </c:pt>
                <c:pt idx="6">
                  <c:v>Амурская область 3,081 млн.м3</c:v>
                </c:pt>
                <c:pt idx="7">
                  <c:v>Магаданская область 0,234 млн.м3</c:v>
                </c:pt>
                <c:pt idx="8">
                  <c:v>Сахалинская область 0,372 млн.м3</c:v>
                </c:pt>
                <c:pt idx="9">
                  <c:v>Еврейская автономная область 0,381 млн.м3</c:v>
                </c:pt>
                <c:pt idx="10">
                  <c:v>Чукотский автономный округ 0,000 млн.м3</c:v>
                </c:pt>
              </c:strCache>
            </c:strRef>
          </c:cat>
          <c:val>
            <c:numRef>
              <c:f>Лист1!$L$7:$L$17</c:f>
              <c:numCache>
                <c:formatCode>#\ ##0.0</c:formatCode>
                <c:ptCount val="11"/>
                <c:pt idx="0">
                  <c:v>1982</c:v>
                </c:pt>
                <c:pt idx="1">
                  <c:v>2945.375</c:v>
                </c:pt>
                <c:pt idx="2">
                  <c:v>2256.6999999999998</c:v>
                </c:pt>
                <c:pt idx="3">
                  <c:v>140.84700000000001</c:v>
                </c:pt>
                <c:pt idx="4">
                  <c:v>5489.3019999999997</c:v>
                </c:pt>
                <c:pt idx="5">
                  <c:v>11053</c:v>
                </c:pt>
                <c:pt idx="6">
                  <c:v>3080.7</c:v>
                </c:pt>
                <c:pt idx="7">
                  <c:v>234.3</c:v>
                </c:pt>
                <c:pt idx="8">
                  <c:v>371.96</c:v>
                </c:pt>
                <c:pt idx="9">
                  <c:v>381.19400000000002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5903-4057-B086-C3F9521CEEF6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BC-4E49-8CD5-1CCF13F0FC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EBC-4E49-8CD5-1CCF13F0FC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EBC-4E49-8CD5-1CCF13F0FC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EBC-4E49-8CD5-1CCF13F0FC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EBC-4E49-8CD5-1CCF13F0FC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EBC-4E49-8CD5-1CCF13F0FC0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EBC-4E49-8CD5-1CCF13F0FC0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EBC-4E49-8CD5-1CCF13F0FC0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EBC-4E49-8CD5-1CCF13F0FC0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EBC-4E49-8CD5-1CCF13F0FC0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BEBC-4E49-8CD5-1CCF13F0FC06}"/>
              </c:ext>
            </c:extLst>
          </c:dPt>
          <c:dLbls>
            <c:dLbl>
              <c:idx val="0"/>
              <c:layout>
                <c:manualLayout>
                  <c:x val="0.16989089992223194"/>
                  <c:y val="-2.95361912395583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EBC-4E49-8CD5-1CCF13F0FC06}"/>
                </c:ext>
                <c:ext xmlns:c15="http://schemas.microsoft.com/office/drawing/2012/chart" uri="{CE6537A1-D6FC-4f65-9D91-7224C49458BB}">
                  <c15:layout>
                    <c:manualLayout>
                      <c:w val="0.38799507874015748"/>
                      <c:h val="9.050189281587704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4.8545521653543242E-2"/>
                  <c:y val="7.7378807662171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EBC-4E49-8CD5-1CCF13F0FC06}"/>
                </c:ext>
                <c:ext xmlns:c15="http://schemas.microsoft.com/office/drawing/2012/chart" uri="{CE6537A1-D6FC-4f65-9D91-7224C49458BB}">
                  <c15:layout>
                    <c:manualLayout>
                      <c:w val="0.26059309383202101"/>
                      <c:h val="9.1094327124538299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7.5121432086614176E-2"/>
                  <c:y val="7.939715387358123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EBC-4E49-8CD5-1CCF13F0FC06}"/>
                </c:ext>
                <c:ext xmlns:c15="http://schemas.microsoft.com/office/drawing/2012/chart" uri="{CE6537A1-D6FC-4f65-9D91-7224C49458BB}">
                  <c15:layout>
                    <c:manualLayout>
                      <c:w val="0.23213016732283465"/>
                      <c:h val="0.10787923543574207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4.0314057964976606E-2"/>
                  <c:y val="9.667170513538658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EBC-4E49-8CD5-1CCF13F0FC06}"/>
                </c:ext>
                <c:ext xmlns:c15="http://schemas.microsoft.com/office/drawing/2012/chart" uri="{CE6537A1-D6FC-4f65-9D91-7224C49458BB}">
                  <c15:layout>
                    <c:manualLayout>
                      <c:w val="0.23503649934383203"/>
                      <c:h val="0.10787923543574207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21809280675853018"/>
                  <c:y val="-0.113278839811710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EBC-4E49-8CD5-1CCF13F0FC06}"/>
                </c:ext>
                <c:ext xmlns:c15="http://schemas.microsoft.com/office/drawing/2012/chart" uri="{CE6537A1-D6FC-4f65-9D91-7224C49458BB}">
                  <c15:layout>
                    <c:manualLayout>
                      <c:w val="0.29422178477690286"/>
                      <c:h val="0.13122584284541267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23467560695538059"/>
                  <c:y val="-0.214986819314892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EBC-4E49-8CD5-1CCF13F0FC06}"/>
                </c:ext>
                <c:ext xmlns:c15="http://schemas.microsoft.com/office/drawing/2012/chart" uri="{CE6537A1-D6FC-4f65-9D91-7224C49458BB}">
                  <c15:layout>
                    <c:manualLayout>
                      <c:w val="0.25545529855643045"/>
                      <c:h val="0.15309191230907884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0.12098056102362201"/>
                  <c:y val="0.127064559217917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EBC-4E49-8CD5-1CCF13F0FC06}"/>
                </c:ext>
                <c:ext xmlns:c15="http://schemas.microsoft.com/office/drawing/2012/chart" uri="{CE6537A1-D6FC-4f65-9D91-7224C49458BB}">
                  <c15:layout>
                    <c:manualLayout>
                      <c:w val="0.17038016732283465"/>
                      <c:h val="0.11583053342252979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0.29048293963254596"/>
                  <c:y val="0.1224842672299775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BEBC-4E49-8CD5-1CCF13F0FC0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33545693897637796"/>
                  <c:y val="1.710781240070660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BEBC-4E49-8CD5-1CCF13F0FC0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2840061658959297E-2"/>
                  <c:y val="1.15151083113111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BEBC-4E49-8CD5-1CCF13F0FC0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BEBC-4E49-8CD5-1CCF13F0FC0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Лист1!$O$7:$O$17</c:f>
              <c:strCache>
                <c:ptCount val="11"/>
                <c:pt idx="0">
                  <c:v>Республика Бурятия 0,995 млн.м3</c:v>
                </c:pt>
                <c:pt idx="1">
                  <c:v>Забайкальский край 0,722 млн.м3</c:v>
                </c:pt>
                <c:pt idx="2">
                  <c:v>Республика Саха (Якутия) 0,861 млн.м3</c:v>
                </c:pt>
                <c:pt idx="3">
                  <c:v>Камчатский край 0,078 млн.м3</c:v>
                </c:pt>
                <c:pt idx="4">
                  <c:v>Приморский край 3,953 млн.м3</c:v>
                </c:pt>
                <c:pt idx="5">
                  <c:v>Хабаровский край 6, 728 млн.м3</c:v>
                </c:pt>
                <c:pt idx="6">
                  <c:v>Амурская область 1,154 млн.м3</c:v>
                </c:pt>
                <c:pt idx="7">
                  <c:v>Магаданская область 0,149 млн.м3</c:v>
                </c:pt>
                <c:pt idx="8">
                  <c:v>Сахалинская область 0,231 млн.м3</c:v>
                </c:pt>
                <c:pt idx="9">
                  <c:v>Еврейская автономная область 0,175 млн.м3</c:v>
                </c:pt>
                <c:pt idx="10">
                  <c:v>Чукотский автономный округ 0,000 млн.м3</c:v>
                </c:pt>
              </c:strCache>
            </c:strRef>
          </c:cat>
          <c:val>
            <c:numRef>
              <c:f>Лист1!$P$7:$P$17</c:f>
              <c:numCache>
                <c:formatCode>General</c:formatCode>
                <c:ptCount val="11"/>
                <c:pt idx="0">
                  <c:v>994.56551999999999</c:v>
                </c:pt>
                <c:pt idx="1">
                  <c:v>721.89499999999998</c:v>
                </c:pt>
                <c:pt idx="2">
                  <c:v>861.33</c:v>
                </c:pt>
                <c:pt idx="3">
                  <c:v>77.686000000000007</c:v>
                </c:pt>
                <c:pt idx="4">
                  <c:v>3952.7188299999998</c:v>
                </c:pt>
                <c:pt idx="5">
                  <c:v>6727.7</c:v>
                </c:pt>
                <c:pt idx="6">
                  <c:v>1153.5999999999999</c:v>
                </c:pt>
                <c:pt idx="7">
                  <c:v>148.80000000000001</c:v>
                </c:pt>
                <c:pt idx="8">
                  <c:v>231.03399999999999</c:v>
                </c:pt>
                <c:pt idx="9">
                  <c:v>174.99700000000001</c:v>
                </c:pt>
                <c:pt idx="10">
                  <c:v>7.4069999999999997E-2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BEBC-4E49-8CD5-1CCF13F0FC06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3200" dirty="0">
                <a:solidFill>
                  <a:schemeClr val="tx1"/>
                </a:solidFill>
              </a:rPr>
              <a:t>Производство лесоматериалов круглых(м3</a:t>
            </a:r>
            <a:r>
              <a:rPr lang="ru-RU" sz="3200" dirty="0" smtClean="0">
                <a:solidFill>
                  <a:schemeClr val="tx1"/>
                </a:solidFill>
              </a:rPr>
              <a:t>) 2022 </a:t>
            </a:r>
            <a:r>
              <a:rPr lang="en-US" sz="3200" dirty="0" smtClean="0">
                <a:solidFill>
                  <a:schemeClr val="tx1"/>
                </a:solidFill>
              </a:rPr>
              <a:t>Vs 2021</a:t>
            </a:r>
            <a:r>
              <a:rPr lang="ru-RU" sz="3200" dirty="0" smtClean="0">
                <a:solidFill>
                  <a:schemeClr val="tx1"/>
                </a:solidFill>
              </a:rPr>
              <a:t>гг.</a:t>
            </a:r>
          </a:p>
          <a:p>
            <a:pPr>
              <a:defRPr sz="320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 sz="320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'Сводный анализ'!$A$3</c:f>
              <c:strCache>
                <c:ptCount val="1"/>
                <c:pt idx="0">
                  <c:v>Производство лесоматериалов круглых (м3) 2021 год.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анализ'!$B$2:$I$2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анализ'!$B$3:$I$3</c:f>
              <c:numCache>
                <c:formatCode>0</c:formatCode>
                <c:ptCount val="8"/>
                <c:pt idx="0">
                  <c:v>463122.54799999995</c:v>
                </c:pt>
                <c:pt idx="1">
                  <c:v>488066.64299999998</c:v>
                </c:pt>
                <c:pt idx="2">
                  <c:v>553896.14029999997</c:v>
                </c:pt>
                <c:pt idx="3">
                  <c:v>441304</c:v>
                </c:pt>
                <c:pt idx="4">
                  <c:v>256144</c:v>
                </c:pt>
                <c:pt idx="5">
                  <c:v>363027</c:v>
                </c:pt>
                <c:pt idx="6">
                  <c:v>391245</c:v>
                </c:pt>
                <c:pt idx="7">
                  <c:v>437038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889-4D0A-BB81-C8B6A73E28E9}"/>
            </c:ext>
          </c:extLst>
        </c:ser>
        <c:ser>
          <c:idx val="1"/>
          <c:order val="1"/>
          <c:tx>
            <c:strRef>
              <c:f>'Сводный анализ'!$A$4</c:f>
              <c:strCache>
                <c:ptCount val="1"/>
                <c:pt idx="0">
                  <c:v>Производство лесоматериалов круглых (м3) 2022 год.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анализ'!$B$2:$I$2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анализ'!$B$4:$I$4</c:f>
              <c:numCache>
                <c:formatCode>0</c:formatCode>
                <c:ptCount val="8"/>
                <c:pt idx="0">
                  <c:v>426466.99199999997</c:v>
                </c:pt>
                <c:pt idx="1">
                  <c:v>443654.68</c:v>
                </c:pt>
                <c:pt idx="2">
                  <c:v>512980.36300000001</c:v>
                </c:pt>
                <c:pt idx="3">
                  <c:v>387555</c:v>
                </c:pt>
                <c:pt idx="4">
                  <c:v>254142</c:v>
                </c:pt>
                <c:pt idx="5">
                  <c:v>304949</c:v>
                </c:pt>
                <c:pt idx="6">
                  <c:v>347992</c:v>
                </c:pt>
                <c:pt idx="7">
                  <c:v>268030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889-4D0A-BB81-C8B6A73E28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99765248"/>
        <c:axId val="99775616"/>
      </c:lineChart>
      <c:catAx>
        <c:axId val="9976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75616"/>
        <c:crosses val="autoZero"/>
        <c:auto val="1"/>
        <c:lblAlgn val="ctr"/>
        <c:lblOffset val="100"/>
        <c:noMultiLvlLbl val="0"/>
      </c:catAx>
      <c:valAx>
        <c:axId val="997756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/>
                  <a:t>м3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652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>
                <a:solidFill>
                  <a:schemeClr val="tx1"/>
                </a:solidFill>
              </a:rPr>
              <a:t>Переработка лесоматериалов круглых (м3)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'Сводный анализ'!$A$6</c:f>
              <c:strCache>
                <c:ptCount val="1"/>
                <c:pt idx="0">
                  <c:v>Переработка лесоматериалов круглых (м3) 2021 год.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анализ'!$B$5:$I$5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анализ'!$B$6:$I$6</c:f>
              <c:numCache>
                <c:formatCode>0</c:formatCode>
                <c:ptCount val="8"/>
                <c:pt idx="0">
                  <c:v>186540.394</c:v>
                </c:pt>
                <c:pt idx="1">
                  <c:v>219765.764</c:v>
                </c:pt>
                <c:pt idx="2">
                  <c:v>261087.253</c:v>
                </c:pt>
                <c:pt idx="3">
                  <c:v>178164</c:v>
                </c:pt>
                <c:pt idx="4">
                  <c:v>253572</c:v>
                </c:pt>
                <c:pt idx="5">
                  <c:v>224198</c:v>
                </c:pt>
                <c:pt idx="6">
                  <c:v>237816</c:v>
                </c:pt>
                <c:pt idx="7">
                  <c:v>236921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A18-4629-B581-B7A37882E054}"/>
            </c:ext>
          </c:extLst>
        </c:ser>
        <c:ser>
          <c:idx val="1"/>
          <c:order val="1"/>
          <c:tx>
            <c:strRef>
              <c:f>'Сводный анализ'!$A$7</c:f>
              <c:strCache>
                <c:ptCount val="1"/>
                <c:pt idx="0">
                  <c:v>Переработка лесоматериалов круглых (м3) 2022 год.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анализ'!$B$5:$I$5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анализ'!$B$7:$I$7</c:f>
              <c:numCache>
                <c:formatCode>0</c:formatCode>
                <c:ptCount val="8"/>
                <c:pt idx="0">
                  <c:v>248739.15</c:v>
                </c:pt>
                <c:pt idx="1">
                  <c:v>268760.13899999997</c:v>
                </c:pt>
                <c:pt idx="2">
                  <c:v>309048.60800000001</c:v>
                </c:pt>
                <c:pt idx="3">
                  <c:v>251946</c:v>
                </c:pt>
                <c:pt idx="4">
                  <c:v>312019</c:v>
                </c:pt>
                <c:pt idx="5">
                  <c:v>296202</c:v>
                </c:pt>
                <c:pt idx="6">
                  <c:v>316298</c:v>
                </c:pt>
                <c:pt idx="7">
                  <c:v>286565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A18-4629-B581-B7A37882E0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01182080"/>
        <c:axId val="101515648"/>
      </c:lineChart>
      <c:catAx>
        <c:axId val="10118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515648"/>
        <c:crosses val="autoZero"/>
        <c:auto val="1"/>
        <c:lblAlgn val="ctr"/>
        <c:lblOffset val="100"/>
        <c:noMultiLvlLbl val="0"/>
      </c:catAx>
      <c:valAx>
        <c:axId val="1015156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м3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182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3600" b="1">
                <a:solidFill>
                  <a:schemeClr val="tx1"/>
                </a:solidFill>
              </a:rPr>
              <a:t>Объём экспорта лесоматериалов круглых (м3)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'Сводный анализ'!$A$9</c:f>
              <c:strCache>
                <c:ptCount val="1"/>
                <c:pt idx="0">
                  <c:v>Объём экспорта лесоматеиалов круглых (м3) 2021 год.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анализ'!$B$8:$I$8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анализ'!$B$9:$I$9</c:f>
              <c:numCache>
                <c:formatCode>0</c:formatCode>
                <c:ptCount val="8"/>
                <c:pt idx="0">
                  <c:v>57947.85</c:v>
                </c:pt>
                <c:pt idx="1">
                  <c:v>115217</c:v>
                </c:pt>
                <c:pt idx="2">
                  <c:v>169623.82</c:v>
                </c:pt>
                <c:pt idx="3">
                  <c:v>136208</c:v>
                </c:pt>
                <c:pt idx="4">
                  <c:v>227541</c:v>
                </c:pt>
                <c:pt idx="5">
                  <c:v>208521</c:v>
                </c:pt>
                <c:pt idx="6">
                  <c:v>198976</c:v>
                </c:pt>
                <c:pt idx="7">
                  <c:v>135401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926-4212-A636-7CE76A8ED19F}"/>
            </c:ext>
          </c:extLst>
        </c:ser>
        <c:ser>
          <c:idx val="1"/>
          <c:order val="1"/>
          <c:tx>
            <c:strRef>
              <c:f>'Сводный анализ'!$A$10</c:f>
              <c:strCache>
                <c:ptCount val="1"/>
                <c:pt idx="0">
                  <c:v>Объём экспорта лесоматеиалов круглых (м3) 2022 год.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анализ'!$B$8:$I$8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анализ'!$B$10:$I$10</c:f>
              <c:numCache>
                <c:formatCode>0</c:formatCode>
                <c:ptCount val="8"/>
                <c:pt idx="0">
                  <c:v>24376</c:v>
                </c:pt>
                <c:pt idx="1">
                  <c:v>19334</c:v>
                </c:pt>
                <c:pt idx="2">
                  <c:v>56752.39</c:v>
                </c:pt>
                <c:pt idx="3">
                  <c:v>23671</c:v>
                </c:pt>
                <c:pt idx="4">
                  <c:v>75921</c:v>
                </c:pt>
                <c:pt idx="5">
                  <c:v>55716</c:v>
                </c:pt>
                <c:pt idx="6">
                  <c:v>40646</c:v>
                </c:pt>
                <c:pt idx="7">
                  <c:v>18334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926-4212-A636-7CE76A8ED1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01626240"/>
        <c:axId val="101627776"/>
      </c:lineChart>
      <c:catAx>
        <c:axId val="10162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627776"/>
        <c:crosses val="autoZero"/>
        <c:auto val="1"/>
        <c:lblAlgn val="ctr"/>
        <c:lblOffset val="100"/>
        <c:noMultiLvlLbl val="0"/>
      </c:catAx>
      <c:valAx>
        <c:axId val="101627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м3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626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3600" b="1" dirty="0">
                <a:solidFill>
                  <a:schemeClr val="tx1"/>
                </a:solidFill>
              </a:rPr>
              <a:t>Реализация, Пиломатериалы сырые (м3</a:t>
            </a:r>
            <a:r>
              <a:rPr lang="ru-RU" sz="3600" b="1" dirty="0" smtClean="0">
                <a:solidFill>
                  <a:schemeClr val="tx1"/>
                </a:solidFill>
              </a:rPr>
              <a:t>)</a:t>
            </a:r>
            <a:endParaRPr lang="ru-RU" sz="36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'Сводный анализ'!$A$20</c:f>
              <c:strCache>
                <c:ptCount val="1"/>
                <c:pt idx="0">
                  <c:v>Реализацмя пиломатериалы сырые (м3) 2021 год.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анализ'!$B$19:$I$19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анализ'!$B$20:$I$20</c:f>
              <c:numCache>
                <c:formatCode>0</c:formatCode>
                <c:ptCount val="8"/>
                <c:pt idx="0">
                  <c:v>14970</c:v>
                </c:pt>
                <c:pt idx="1">
                  <c:v>30281.22</c:v>
                </c:pt>
                <c:pt idx="2">
                  <c:v>30134.14</c:v>
                </c:pt>
                <c:pt idx="3">
                  <c:v>39766</c:v>
                </c:pt>
                <c:pt idx="4">
                  <c:v>41747</c:v>
                </c:pt>
                <c:pt idx="5">
                  <c:v>60233</c:v>
                </c:pt>
                <c:pt idx="6">
                  <c:v>37465</c:v>
                </c:pt>
                <c:pt idx="7">
                  <c:v>29380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3A8-4C83-B4F9-DE1A74DA9423}"/>
            </c:ext>
          </c:extLst>
        </c:ser>
        <c:ser>
          <c:idx val="1"/>
          <c:order val="1"/>
          <c:tx>
            <c:strRef>
              <c:f>'Сводный анализ'!$A$21</c:f>
              <c:strCache>
                <c:ptCount val="1"/>
                <c:pt idx="0">
                  <c:v>Реализация пиломатериалы сырые (м3) 2022 год.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анализ'!$B$19:$I$19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анализ'!$B$21:$I$21</c:f>
              <c:numCache>
                <c:formatCode>0</c:formatCode>
                <c:ptCount val="8"/>
                <c:pt idx="0">
                  <c:v>32261</c:v>
                </c:pt>
                <c:pt idx="1">
                  <c:v>46235.040000000001</c:v>
                </c:pt>
                <c:pt idx="2">
                  <c:v>47443.228000000003</c:v>
                </c:pt>
                <c:pt idx="3">
                  <c:v>57991</c:v>
                </c:pt>
                <c:pt idx="4">
                  <c:v>58082</c:v>
                </c:pt>
                <c:pt idx="5">
                  <c:v>59450</c:v>
                </c:pt>
                <c:pt idx="6">
                  <c:v>54210</c:v>
                </c:pt>
                <c:pt idx="7">
                  <c:v>66768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3A8-4C83-B4F9-DE1A74DA94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01951744"/>
        <c:axId val="101953536"/>
      </c:lineChart>
      <c:catAx>
        <c:axId val="10195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953536"/>
        <c:crosses val="autoZero"/>
        <c:auto val="1"/>
        <c:lblAlgn val="ctr"/>
        <c:lblOffset val="100"/>
        <c:noMultiLvlLbl val="0"/>
      </c:catAx>
      <c:valAx>
        <c:axId val="1019535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м3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9517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3600" b="1">
                <a:solidFill>
                  <a:schemeClr val="tx1"/>
                </a:solidFill>
              </a:rPr>
              <a:t>Реализация. Шпон (м3)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'Сводный анализ'!$A$32</c:f>
              <c:strCache>
                <c:ptCount val="1"/>
                <c:pt idx="0">
                  <c:v>Шпон (м3) 2021 год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анализ'!$B$31:$I$31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анализ'!$B$32:$I$32</c:f>
              <c:numCache>
                <c:formatCode>0</c:formatCode>
                <c:ptCount val="8"/>
                <c:pt idx="0">
                  <c:v>35107</c:v>
                </c:pt>
                <c:pt idx="1">
                  <c:v>33424.490000000005</c:v>
                </c:pt>
                <c:pt idx="2">
                  <c:v>43177.592999999993</c:v>
                </c:pt>
                <c:pt idx="3">
                  <c:v>30695</c:v>
                </c:pt>
                <c:pt idx="4">
                  <c:v>36768</c:v>
                </c:pt>
                <c:pt idx="5">
                  <c:v>36271</c:v>
                </c:pt>
                <c:pt idx="6">
                  <c:v>35802</c:v>
                </c:pt>
                <c:pt idx="7">
                  <c:v>32522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DC0-4A43-9120-7B721031B191}"/>
            </c:ext>
          </c:extLst>
        </c:ser>
        <c:ser>
          <c:idx val="1"/>
          <c:order val="1"/>
          <c:tx>
            <c:strRef>
              <c:f>'Сводный анализ'!$A$33</c:f>
              <c:strCache>
                <c:ptCount val="1"/>
                <c:pt idx="0">
                  <c:v>Шпон (м3) 2022 год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'Сводный анализ'!$B$31:$I$31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'Сводный анализ'!$B$33:$I$33</c:f>
              <c:numCache>
                <c:formatCode>0</c:formatCode>
                <c:ptCount val="8"/>
                <c:pt idx="0">
                  <c:v>38840</c:v>
                </c:pt>
                <c:pt idx="1">
                  <c:v>32126</c:v>
                </c:pt>
                <c:pt idx="2">
                  <c:v>27842</c:v>
                </c:pt>
                <c:pt idx="3">
                  <c:v>38144</c:v>
                </c:pt>
                <c:pt idx="4">
                  <c:v>38849</c:v>
                </c:pt>
                <c:pt idx="5">
                  <c:v>32096</c:v>
                </c:pt>
                <c:pt idx="6">
                  <c:v>32375</c:v>
                </c:pt>
                <c:pt idx="7">
                  <c:v>22520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DC0-4A43-9120-7B721031B1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343232"/>
        <c:axId val="101344768"/>
      </c:lineChart>
      <c:catAx>
        <c:axId val="10134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344768"/>
        <c:crosses val="autoZero"/>
        <c:auto val="1"/>
        <c:lblAlgn val="ctr"/>
        <c:lblOffset val="100"/>
        <c:noMultiLvlLbl val="0"/>
      </c:catAx>
      <c:valAx>
        <c:axId val="101344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м3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3432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0.00961</cdr:y>
    </cdr:from>
    <cdr:to>
      <cdr:x>0.99393</cdr:x>
      <cdr:y>0.14594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65903"/>
          <a:ext cx="12117995" cy="9349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Autofit/>
        </a:bodyPr>
        <a:lstStyle xmlns:a="http://schemas.openxmlformats.org/drawingml/2006/main">
          <a:lvl1pPr algn="l" defTabSz="914400" rtl="0" eaLnBrk="1" latinLnBrk="0" hangingPunct="1">
            <a:lnSpc>
              <a:spcPct val="90000"/>
            </a:lnSpc>
            <a:spcBef>
              <a:spcPct val="0"/>
            </a:spcBef>
            <a:buNone/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pPr algn="ctr"/>
          <a:r>
            <a:rPr lang="ru-RU" sz="4000" b="1" dirty="0"/>
            <a:t>Расчётная лесосека ДФО 115,3 </a:t>
          </a:r>
          <a:r>
            <a:rPr lang="ru-RU" sz="4000" b="1" dirty="0" smtClean="0"/>
            <a:t>млн м3</a:t>
          </a:r>
          <a:endParaRPr lang="ru-RU" sz="4000" b="1" dirty="0"/>
        </a:p>
        <a:p xmlns:a="http://schemas.openxmlformats.org/drawingml/2006/main">
          <a:pPr algn="ctr"/>
          <a:r>
            <a:rPr lang="ru-RU" sz="4000" b="1" dirty="0"/>
            <a:t>Закреплено в договорах аренды 27,9 </a:t>
          </a:r>
          <a:r>
            <a:rPr lang="ru-RU" sz="4000" b="1" dirty="0" smtClean="0"/>
            <a:t>млн м3 </a:t>
          </a:r>
          <a:r>
            <a:rPr lang="ru-RU" sz="4000" b="1" dirty="0"/>
            <a:t>= </a:t>
          </a:r>
          <a:r>
            <a:rPr lang="ru-RU" sz="4000" b="1" dirty="0" smtClean="0"/>
            <a:t>24 %</a:t>
          </a:r>
          <a:endParaRPr lang="en-US" sz="4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7AD1B-C998-45BD-B7C2-77E53DE657AD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07F51-A907-471D-BFED-A90AE6AB69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057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DB63D-0FE0-4D13-9A89-EADD917D1F61}" type="slidenum">
              <a:rPr lang="ru-RU" smtClean="0"/>
              <a:t>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676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DB63D-0FE0-4D13-9A89-EADD917D1F6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03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3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2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75799" y="274656"/>
            <a:ext cx="2971801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0409" y="274656"/>
            <a:ext cx="871220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8"/>
            <a:ext cx="10363200" cy="1362075"/>
          </a:xfr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1pPr>
            <a:lvl2pPr marL="562733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2pPr>
            <a:lvl3pPr marL="1125466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3pPr>
            <a:lvl4pPr marL="1688197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4pPr>
            <a:lvl5pPr marL="2250931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5pPr>
            <a:lvl6pPr marL="2813663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6pPr>
            <a:lvl7pPr marL="3376397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7pPr>
            <a:lvl8pPr marL="3939127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8pPr>
            <a:lvl9pPr marL="4501860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60403" y="1600206"/>
            <a:ext cx="5842000" cy="4525963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05603" y="1600206"/>
            <a:ext cx="5842000" cy="4525963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33" indent="0">
              <a:buNone/>
              <a:defRPr sz="2462" b="1"/>
            </a:lvl2pPr>
            <a:lvl3pPr marL="1125466" indent="0">
              <a:buNone/>
              <a:defRPr sz="2215" b="1"/>
            </a:lvl3pPr>
            <a:lvl4pPr marL="1688197" indent="0">
              <a:buNone/>
              <a:defRPr sz="1969" b="1"/>
            </a:lvl4pPr>
            <a:lvl5pPr marL="2250931" indent="0">
              <a:buNone/>
              <a:defRPr sz="1969" b="1"/>
            </a:lvl5pPr>
            <a:lvl6pPr marL="2813663" indent="0">
              <a:buNone/>
              <a:defRPr sz="1969" b="1"/>
            </a:lvl6pPr>
            <a:lvl7pPr marL="3376397" indent="0">
              <a:buNone/>
              <a:defRPr sz="1969" b="1"/>
            </a:lvl7pPr>
            <a:lvl8pPr marL="3939127" indent="0">
              <a:buNone/>
              <a:defRPr sz="1969" b="1"/>
            </a:lvl8pPr>
            <a:lvl9pPr marL="4501860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4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33" indent="0">
              <a:buNone/>
              <a:defRPr sz="2462" b="1"/>
            </a:lvl2pPr>
            <a:lvl3pPr marL="1125466" indent="0">
              <a:buNone/>
              <a:defRPr sz="2215" b="1"/>
            </a:lvl3pPr>
            <a:lvl4pPr marL="1688197" indent="0">
              <a:buNone/>
              <a:defRPr sz="1969" b="1"/>
            </a:lvl4pPr>
            <a:lvl5pPr marL="2250931" indent="0">
              <a:buNone/>
              <a:defRPr sz="1969" b="1"/>
            </a:lvl5pPr>
            <a:lvl6pPr marL="2813663" indent="0">
              <a:buNone/>
              <a:defRPr sz="1969" b="1"/>
            </a:lvl6pPr>
            <a:lvl7pPr marL="3376397" indent="0">
              <a:buNone/>
              <a:defRPr sz="1969" b="1"/>
            </a:lvl7pPr>
            <a:lvl8pPr marL="3939127" indent="0">
              <a:buNone/>
              <a:defRPr sz="1969" b="1"/>
            </a:lvl8pPr>
            <a:lvl9pPr marL="4501860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4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8" y="273068"/>
            <a:ext cx="6815666" cy="5853113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723"/>
            </a:lvl1pPr>
            <a:lvl2pPr marL="562733" indent="0">
              <a:buNone/>
              <a:defRPr sz="1477"/>
            </a:lvl2pPr>
            <a:lvl3pPr marL="1125466" indent="0">
              <a:buNone/>
              <a:defRPr sz="1231"/>
            </a:lvl3pPr>
            <a:lvl4pPr marL="1688197" indent="0">
              <a:buNone/>
              <a:defRPr sz="1108"/>
            </a:lvl4pPr>
            <a:lvl5pPr marL="2250931" indent="0">
              <a:buNone/>
              <a:defRPr sz="1108"/>
            </a:lvl5pPr>
            <a:lvl6pPr marL="2813663" indent="0">
              <a:buNone/>
              <a:defRPr sz="1108"/>
            </a:lvl6pPr>
            <a:lvl7pPr marL="3376397" indent="0">
              <a:buNone/>
              <a:defRPr sz="1108"/>
            </a:lvl7pPr>
            <a:lvl8pPr marL="3939127" indent="0">
              <a:buNone/>
              <a:defRPr sz="1108"/>
            </a:lvl8pPr>
            <a:lvl9pPr marL="4501860" indent="0">
              <a:buNone/>
              <a:defRPr sz="11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939"/>
            </a:lvl1pPr>
            <a:lvl2pPr marL="562733" indent="0">
              <a:buNone/>
              <a:defRPr sz="3446"/>
            </a:lvl2pPr>
            <a:lvl3pPr marL="1125466" indent="0">
              <a:buNone/>
              <a:defRPr sz="2954"/>
            </a:lvl3pPr>
            <a:lvl4pPr marL="1688197" indent="0">
              <a:buNone/>
              <a:defRPr sz="2462"/>
            </a:lvl4pPr>
            <a:lvl5pPr marL="2250931" indent="0">
              <a:buNone/>
              <a:defRPr sz="2462"/>
            </a:lvl5pPr>
            <a:lvl6pPr marL="2813663" indent="0">
              <a:buNone/>
              <a:defRPr sz="2462"/>
            </a:lvl6pPr>
            <a:lvl7pPr marL="3376397" indent="0">
              <a:buNone/>
              <a:defRPr sz="2462"/>
            </a:lvl7pPr>
            <a:lvl8pPr marL="3939127" indent="0">
              <a:buNone/>
              <a:defRPr sz="2462"/>
            </a:lvl8pPr>
            <a:lvl9pPr marL="4501860" indent="0">
              <a:buNone/>
              <a:defRPr sz="2462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23"/>
            </a:lvl1pPr>
            <a:lvl2pPr marL="562733" indent="0">
              <a:buNone/>
              <a:defRPr sz="1477"/>
            </a:lvl2pPr>
            <a:lvl3pPr marL="1125466" indent="0">
              <a:buNone/>
              <a:defRPr sz="1231"/>
            </a:lvl3pPr>
            <a:lvl4pPr marL="1688197" indent="0">
              <a:buNone/>
              <a:defRPr sz="1108"/>
            </a:lvl4pPr>
            <a:lvl5pPr marL="2250931" indent="0">
              <a:buNone/>
              <a:defRPr sz="1108"/>
            </a:lvl5pPr>
            <a:lvl6pPr marL="2813663" indent="0">
              <a:buNone/>
              <a:defRPr sz="1108"/>
            </a:lvl6pPr>
            <a:lvl7pPr marL="3376397" indent="0">
              <a:buNone/>
              <a:defRPr sz="1108"/>
            </a:lvl7pPr>
            <a:lvl8pPr marL="3939127" indent="0">
              <a:buNone/>
              <a:defRPr sz="1108"/>
            </a:lvl8pPr>
            <a:lvl9pPr marL="4501860" indent="0">
              <a:buNone/>
              <a:defRPr sz="11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125466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49" indent="-422049" algn="l" defTabSz="1125466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41" indent="-351707" algn="l" defTabSz="1125466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30" indent="-281366" algn="l" defTabSz="1125466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564" indent="-281366" algn="l" defTabSz="1125466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297" indent="-281366" algn="l" defTabSz="1125466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029" indent="-281366" algn="l" defTabSz="1125466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762" indent="-281366" algn="l" defTabSz="1125466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494" indent="-281366" algn="l" defTabSz="1125466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227" indent="-281366" algn="l" defTabSz="1125466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33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66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97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931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63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97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127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860" algn="l" defTabSz="112546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" y="-675456"/>
            <a:ext cx="12250718" cy="92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545280" y="-9450"/>
            <a:ext cx="9069651" cy="1583312"/>
          </a:xfrm>
          <a:prstGeom prst="round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67251" y="2305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ОБЩЕСТВЕННЫЙ СОВЕТ </a:t>
            </a:r>
            <a:endParaRPr lang="ru-RU" sz="28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ea typeface="MS Mincho" pitchFamily="49" charset="-128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при УФНС России по Хабаровскому краю</a:t>
            </a:r>
            <a:endParaRPr lang="ru-RU" sz="36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16632"/>
            <a:ext cx="543158" cy="572644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477621" y="977157"/>
            <a:ext cx="9144000" cy="1146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125466" rtl="0" eaLnBrk="1" latinLnBrk="0" hangingPunct="1">
              <a:spcBef>
                <a:spcPct val="0"/>
              </a:spcBef>
              <a:buNone/>
              <a:defRPr sz="541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ОБ ЭФФЕКТИВНОСТИ РАБОТЫ ПРЕДПРИЯТИЙ ЛЕСНОЙ ПРОМЫШЛЕННОСТИ ХАБАРОВСКОГО </a:t>
            </a:r>
            <a:r>
              <a:rPr lang="ru-RU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КРАЯ</a:t>
            </a:r>
            <a:endParaRPr lang="ru-RU" sz="24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631504" y="755221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г.Хабаровск</a:t>
            </a:r>
            <a:endParaRPr lang="ru-RU" sz="28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ea typeface="MS Mincho" pitchFamily="49" charset="-128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29 сентября 2022 года.</a:t>
            </a:r>
            <a:endParaRPr lang="ru-RU" sz="36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4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375"/>
            <a:ext cx="12159514" cy="675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5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285293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Причины сокращения лесопромышленного производства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0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8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053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931" y="0"/>
            <a:ext cx="10972800" cy="64807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Япония ежемесячно строит 6млн.м2 жилья +/- 0,2млн.м2.</a:t>
            </a:r>
            <a:br>
              <a:rPr lang="ru-RU" sz="2000" b="1" dirty="0" smtClean="0"/>
            </a:br>
            <a:r>
              <a:rPr lang="ru-RU" sz="2000" b="1" dirty="0" smtClean="0"/>
              <a:t>Четвёртый месяц подряд наблюдается падение в домостроении на 5,5%</a:t>
            </a:r>
            <a:endParaRPr lang="ru-RU" sz="2000" b="1" dirty="0"/>
          </a:p>
        </p:txBody>
      </p:sp>
      <p:pic>
        <p:nvPicPr>
          <p:cNvPr id="7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8072"/>
            <a:ext cx="12072663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1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332656"/>
            <a:ext cx="11089232" cy="6192688"/>
          </a:xfrm>
        </p:spPr>
        <p:txBody>
          <a:bodyPr>
            <a:normAutofit fontScale="77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dirty="0" smtClean="0"/>
              <a:t>Спрос в Азии продолжает падать, а вместе с ним и цены на продукцию из России, и остальных стран мира.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Покупатели впервые за последние 5 лет начали отказываться от товара предложенного по любой цене. Например в Токио, есть 15-й причал, где традиционно принимают пиломатериалы. Нормальный запас 120-130 тыс</a:t>
            </a:r>
            <a:r>
              <a:rPr lang="ru-RU" dirty="0" smtClean="0"/>
              <a:t>. м3</a:t>
            </a:r>
            <a:r>
              <a:rPr lang="ru-RU" dirty="0" smtClean="0"/>
              <a:t>. пиломатериалов. Сейчас складировано 200 </a:t>
            </a:r>
            <a:r>
              <a:rPr lang="ru-RU" dirty="0" smtClean="0"/>
              <a:t>тыс. м3</a:t>
            </a:r>
            <a:endParaRPr lang="ru-RU" dirty="0" smtClean="0"/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Цена реализации продукции деревообработки не позволяет компенсировать даже себестоимость входящего сырья, не говоря уже о компенсации процессинговой себестоимости. Предприятия третий месяц подряд в зоне устойчивых убытков.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Помимо сокращения спроса, на цену влияет укрепление доллара США к национальным валютам Японии и Китая.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297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Кросс-курсы Японской йены и Китайского юаня к Доллару США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68" y="2564905"/>
            <a:ext cx="5688632" cy="3443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2696055"/>
            <a:ext cx="5647817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58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8" y="44624"/>
            <a:ext cx="12175062" cy="675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11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324660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2545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1A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15739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5896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" y="-19352"/>
            <a:ext cx="1218163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4785" y="2060848"/>
            <a:ext cx="10972800" cy="229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1125466" rtl="0" eaLnBrk="1" latinLnBrk="0" hangingPunct="1">
              <a:spcBef>
                <a:spcPct val="0"/>
              </a:spcBef>
              <a:buNone/>
              <a:defRPr sz="541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EBF1DF"/>
                </a:solidFill>
              </a:rPr>
              <a:t>Сколько деревьев в лесу мы можем рубить, чтобы не нанести ущерб экологии?</a:t>
            </a:r>
            <a:endParaRPr lang="ru-RU" dirty="0">
              <a:solidFill>
                <a:srgbClr val="EBF1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27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1B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938378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4845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1F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97172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3417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2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8496091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2548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1C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534534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8755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11000000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6850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833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причины деградации производств:</a:t>
            </a:r>
            <a:br>
              <a:rPr lang="ru-RU" dirty="0" smtClean="0"/>
            </a:br>
            <a:r>
              <a:rPr lang="ru-RU" sz="2400" dirty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недоступность </a:t>
            </a:r>
            <a:r>
              <a:rPr lang="ru-RU" dirty="0"/>
              <a:t>грузоотправителей к железнодорожной </a:t>
            </a:r>
            <a:r>
              <a:rPr lang="ru-RU" dirty="0" smtClean="0"/>
              <a:t>инфраструктуре;</a:t>
            </a:r>
            <a:br>
              <a:rPr lang="ru-RU" dirty="0" smtClean="0"/>
            </a:br>
            <a:r>
              <a:rPr lang="ru-RU" sz="2700" dirty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2. Запрет на экспорт необработанной древесины.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69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WhatsApp Video 2021-09-27 at 11.59.3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635" y="598"/>
            <a:ext cx="12351617" cy="6857402"/>
          </a:xfr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4636" y="5042117"/>
            <a:ext cx="1235161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Ситуация с морским фрахтом стабилизировалась. Появился китайский флот, фрахтовые ставки начали постепенно </a:t>
            </a:r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снижаться</a:t>
            </a:r>
            <a:endParaRPr lang="ru-RU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2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Прогнозные показатели: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5073433"/>
          </a:xfrm>
        </p:spPr>
        <p:txBody>
          <a:bodyPr>
            <a:normAutofit fontScale="400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Продолжится деградация отрасли вплоть до окончания первого полугодия 2023 года.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Во втором полугодии 2023 года прогнозируется либерализация экспорта древесины не обработанной с использованием специально созданного государственного экспортёра. Пока планируется, что штаб-квартира этого экспортёра будет располагаться во Владивостоке, на площадке КРДВ. 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Быстрой восстановительной реакции отрасли на отмену запретительных мер не последует, так как трудовые коллективы разъехались, кто куда, трудоустроились. Техника не ремонтируется из-за прекращения поставок </a:t>
            </a:r>
            <a:r>
              <a:rPr lang="ru-RU" dirty="0" err="1" smtClean="0"/>
              <a:t>зап.частей</a:t>
            </a:r>
            <a:r>
              <a:rPr lang="ru-RU" dirty="0" smtClean="0"/>
              <a:t> в РФ, ремонтировать нечем. Заменить на аналог – невозможно. Слишком специфическая техника.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Портовая инфраструктура за несколько лет простоя в экспорте бревна заместила этот груз на уголь и другие </a:t>
            </a:r>
            <a:r>
              <a:rPr lang="ru-RU" dirty="0" err="1" smtClean="0"/>
              <a:t>ген.грузы</a:t>
            </a:r>
            <a:r>
              <a:rPr lang="ru-RU" dirty="0" smtClean="0"/>
              <a:t>. Места в портах для приёма к перевалке вновь появляющихся лесных грузов - нет.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Ж.д. инфраструктура перегружена.</a:t>
            </a:r>
            <a:r>
              <a:rPr lang="ru-RU" dirty="0"/>
              <a:t> Основной пункт пропуска на Дальнем Востоке — Гродеково-Суйфэньхэ — технически может пропускать лишь около 12 условных поездов в сутки, каждый из которых состоит из 30-32 условных вагонов. Поэтому 12 условных поездов — это всего лишь 6 стандартных составов. Китай только недавно стал принимать по 8 условных поездов. Это очень хороший показатель по сравнению с недавним нулём. До недавнего времени прием всех не контейнерных грузов был запрещен. В любом случае, это недостаточный объем для российского </a:t>
            </a:r>
            <a:r>
              <a:rPr lang="ru-RU" dirty="0" smtClean="0"/>
              <a:t>предложения. Вдобавок </a:t>
            </a:r>
            <a:r>
              <a:rPr lang="ru-RU" dirty="0"/>
              <a:t>в Китае в связи с </a:t>
            </a:r>
            <a:r>
              <a:rPr lang="ru-RU" dirty="0" err="1"/>
              <a:t>коронавирусными</a:t>
            </a:r>
            <a:r>
              <a:rPr lang="ru-RU" dirty="0"/>
              <a:t> ограничениями запрещено использовать людей при выгрузке вагонов. Если раньше на приграничной инфраструктуре допускалась выгрузка вагонов сразу в автомашины, то сейчас груз нужно переадресовать дальше в глубь региона, либо отводить вагоны на какой-то тупик. С китайской стороны это дополнительное время, вспомогательные операции. Поэтому </a:t>
            </a:r>
            <a:r>
              <a:rPr lang="ru-RU" dirty="0" err="1"/>
              <a:t>коронавирусные</a:t>
            </a:r>
            <a:r>
              <a:rPr lang="ru-RU" dirty="0"/>
              <a:t> обстоятельства также имеют очень серьезное влияние в Российско-Китайских пунктах пропуска. </a:t>
            </a:r>
          </a:p>
          <a:p>
            <a:pPr marL="742950" indent="-7429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1129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" y="-675456"/>
            <a:ext cx="12250718" cy="92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42537" y="305152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ОБЩЕСТВЕННЫЙ СОВЕТ </a:t>
            </a:r>
            <a:endParaRPr lang="ru-RU" sz="28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ea typeface="MS Mincho" pitchFamily="49" charset="-128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при УФНС России по Хабаровскому краю</a:t>
            </a:r>
            <a:endParaRPr lang="ru-RU" sz="36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4" y="-9450"/>
            <a:ext cx="543158" cy="572644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631504" y="755221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г.Хабаровск</a:t>
            </a:r>
            <a:endParaRPr lang="ru-RU" sz="28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ea typeface="MS Mincho" pitchFamily="49" charset="-128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29 сентября 2022 года.</a:t>
            </a:r>
            <a:endParaRPr lang="ru-RU" sz="36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00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/>
              <a:t>Допустимый годовой объём изъятия древесины</a:t>
            </a:r>
            <a:br>
              <a:rPr lang="ru-RU" sz="3200" dirty="0"/>
            </a:br>
            <a:r>
              <a:rPr lang="ru-RU" sz="3200" dirty="0"/>
              <a:t>(</a:t>
            </a:r>
            <a:r>
              <a:rPr lang="ru-RU" sz="3200" b="1" dirty="0">
                <a:solidFill>
                  <a:srgbClr val="0000CC"/>
                </a:solidFill>
              </a:rPr>
              <a:t>расчётная лесосека</a:t>
            </a:r>
            <a:r>
              <a:rPr lang="ru-RU" sz="3200" dirty="0"/>
              <a:t>)</a:t>
            </a:r>
            <a:br>
              <a:rPr lang="ru-RU" sz="3200" dirty="0"/>
            </a:br>
            <a:r>
              <a:rPr lang="ru-RU" sz="2400" dirty="0"/>
              <a:t>и принцип неистощимого лесопользования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2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39057"/>
              </p:ext>
            </p:extLst>
          </p:nvPr>
        </p:nvGraphicFramePr>
        <p:xfrm>
          <a:off x="1519880" y="1628800"/>
          <a:ext cx="9152240" cy="500424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152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5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52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52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52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522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522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522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1522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1522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</a:t>
                      </a:r>
                      <a:r>
                        <a:rPr lang="ru-RU" sz="900" dirty="0"/>
                        <a:t>расчётная лесосека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12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14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16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18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19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21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22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23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24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25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26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27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28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29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31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32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33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34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35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36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37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38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39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40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41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42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43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44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45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46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47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48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49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50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51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52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53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54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55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56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57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58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59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60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61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62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63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64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65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66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67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68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69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70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71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72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73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74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75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76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77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78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79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80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81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82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83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84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85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86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87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88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89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90</a:t>
                      </a:r>
                    </a:p>
                  </a:txBody>
                  <a:tcPr>
                    <a:solidFill>
                      <a:srgbClr val="EBF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91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92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93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94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95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96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97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98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99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0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256490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Место Хабаровского края в лесной промышленности Дальнего Востока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12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330547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10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1581" y="0"/>
            <a:ext cx="8577412" cy="5904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Структура </a:t>
            </a:r>
            <a:r>
              <a:rPr lang="ru-RU" sz="3100" b="1" dirty="0"/>
              <a:t>расчётной</a:t>
            </a:r>
            <a:r>
              <a:rPr lang="ru-RU" sz="3600" b="1" dirty="0"/>
              <a:t> лесосеки ДФО 115,3 </a:t>
            </a:r>
            <a:r>
              <a:rPr lang="ru-RU" sz="3100" b="1" dirty="0"/>
              <a:t>млн.м3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5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824412"/>
              </p:ext>
            </p:extLst>
          </p:nvPr>
        </p:nvGraphicFramePr>
        <p:xfrm>
          <a:off x="104775" y="533400"/>
          <a:ext cx="12011025" cy="6308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98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175" y="0"/>
            <a:ext cx="10515600" cy="7080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Объёмы закреплённые в договорах аренды 2021 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6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161925" y="708026"/>
          <a:ext cx="11772900" cy="6149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516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0"/>
            <a:ext cx="11906250" cy="5778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Объёмы заготовки по заключенным договорам аренды 2021 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0" y="577850"/>
          <a:ext cx="12192000" cy="628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12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306896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Процент использования (освоения) расчётной лесосеки </a:t>
            </a:r>
            <a:br>
              <a:rPr lang="ru-RU" b="1" dirty="0" smtClean="0">
                <a:solidFill>
                  <a:srgbClr val="0000CC"/>
                </a:solidFill>
              </a:rPr>
            </a:br>
            <a:r>
              <a:rPr lang="ru-RU" dirty="0" smtClean="0"/>
              <a:t>– укрупнённый ключевой показатель вовлечения лесов в хозяйственный оборот с соблюдением принципа неистощимого </a:t>
            </a:r>
            <a:r>
              <a:rPr lang="ru-RU" dirty="0" smtClean="0"/>
              <a:t>лесопользования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48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12540</TotalTime>
  <Words>852</Words>
  <Application>Microsoft Office PowerPoint</Application>
  <PresentationFormat>Произвольный</PresentationFormat>
  <Paragraphs>185</Paragraphs>
  <Slides>28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Допустимый годовой объём изъятия древесины (расчётная лесосека) и принцип неистощимого лесопользования</vt:lpstr>
      <vt:lpstr>Место Хабаровского края в лесной промышленности Дальнего Востока</vt:lpstr>
      <vt:lpstr>Презентация PowerPoint</vt:lpstr>
      <vt:lpstr>Структура расчётной лесосеки ДФО 115,3 млн.м3</vt:lpstr>
      <vt:lpstr>Объёмы закреплённые в договорах аренды 2021 г.</vt:lpstr>
      <vt:lpstr>Объёмы заготовки по заключенным договорам аренды 2021 г.</vt:lpstr>
      <vt:lpstr>Процент использования (освоения) расчётной лесосеки  – укрупнённый ключевой показатель вовлечения лесов в хозяйственный оборот с соблюдением принципа неистощимого лесопользования</vt:lpstr>
      <vt:lpstr>Презентация PowerPoint</vt:lpstr>
      <vt:lpstr>Причины сокращения лесопромышленного производства</vt:lpstr>
      <vt:lpstr>Презентация PowerPoint</vt:lpstr>
      <vt:lpstr>Презентация PowerPoint</vt:lpstr>
      <vt:lpstr>Япония ежемесячно строит 6млн.м2 жилья +/- 0,2млн.м2. Четвёртый месяц подряд наблюдается падение в домостроении на 5,5%</vt:lpstr>
      <vt:lpstr>Презентация PowerPoint</vt:lpstr>
      <vt:lpstr>Кросс-курсы Японской йены и Китайского юаня к Доллару США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причины деградации производств: . 1. недоступность грузоотправителей к железнодорожной инфраструктуре; . 2. Запрет на экспорт необработанной древесины. </vt:lpstr>
      <vt:lpstr>Презентация PowerPoint</vt:lpstr>
      <vt:lpstr>Прогнозные показатели: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Арсланова Екатерина Андреевна</dc:creator>
  <cp:lastModifiedBy>Вероника Евгеньевна Шабельцева</cp:lastModifiedBy>
  <cp:revision>915</cp:revision>
  <cp:lastPrinted>2019-07-01T00:59:42Z</cp:lastPrinted>
  <dcterms:created xsi:type="dcterms:W3CDTF">2018-02-07T00:57:00Z</dcterms:created>
  <dcterms:modified xsi:type="dcterms:W3CDTF">2022-10-11T00:39:13Z</dcterms:modified>
</cp:coreProperties>
</file>